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9675" cy="10691813"/>
  <p:notesSz cx="6858000" cy="9144000"/>
  <p:embeddedFontLst>
    <p:embeddedFont>
      <p:font typeface="Manrope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63">
          <p15:clr>
            <a:srgbClr val="A4A3A4"/>
          </p15:clr>
        </p15:guide>
        <p15:guide id="2" pos="1366">
          <p15:clr>
            <a:srgbClr val="A4A3A4"/>
          </p15:clr>
        </p15:guide>
        <p15:guide id="3" pos="333">
          <p15:clr>
            <a:srgbClr val="9AA0A6"/>
          </p15:clr>
        </p15:guide>
        <p15:guide id="4" orient="horz" pos="283">
          <p15:clr>
            <a:srgbClr val="9AA0A6"/>
          </p15:clr>
        </p15:guide>
        <p15:guide id="5" pos="4429">
          <p15:clr>
            <a:srgbClr val="9AA0A6"/>
          </p15:clr>
        </p15:guide>
        <p15:guide id="6" orient="horz" pos="6452">
          <p15:clr>
            <a:srgbClr val="9AA0A6"/>
          </p15:clr>
        </p15:guide>
        <p15:guide id="7" pos="1000">
          <p15:clr>
            <a:srgbClr val="9AA0A6"/>
          </p15:clr>
        </p15:guide>
        <p15:guide id="8" orient="horz">
          <p15:clr>
            <a:srgbClr val="9AA0A6"/>
          </p15:clr>
        </p15:guide>
        <p15:guide id="9" orient="horz" pos="452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FC6E63-4D8F-4999-AE8D-8AA4A9650F30}">
  <a:tblStyle styleId="{37FC6E63-4D8F-4999-AE8D-8AA4A9650F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082" y="84"/>
      </p:cViewPr>
      <p:guideLst>
        <p:guide orient="horz" pos="2263"/>
        <p:guide pos="1366"/>
        <p:guide pos="333"/>
        <p:guide orient="horz" pos="283"/>
        <p:guide pos="4429"/>
        <p:guide orient="horz" pos="6452"/>
        <p:guide pos="1000"/>
        <p:guide orient="horz"/>
        <p:guide orient="horz" pos="4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2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265c31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2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265c311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54080ff62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54080ff62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265c311a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265c311a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887de7a6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887de7a6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887de7a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887de7a6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265c311a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265c311a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887de7a6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887de7a6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3b92d251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3b92d251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118725" tIns="118725" rIns="118725" bIns="1187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spcFirstLastPara="1" wrap="square" lIns="118725" tIns="118725" rIns="118725" bIns="1187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7200" cy="71019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7200" cy="71019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1100"/>
          </a:xfrm>
          <a:prstGeom prst="rect">
            <a:avLst/>
          </a:prstGeom>
        </p:spPr>
        <p:txBody>
          <a:bodyPr spcFirstLastPara="1" wrap="square" lIns="118725" tIns="118725" rIns="118725" bIns="1187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3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8725" tIns="118725" rIns="118725" bIns="118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118725" tIns="118725" rIns="118725" bIns="1187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118725" tIns="118725" rIns="118725" bIns="1187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500" cy="76812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725" tIns="118725" rIns="118725" bIns="118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725" tIns="118725" rIns="118725" bIns="11872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725" tIns="118725" rIns="118725" bIns="11872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netkam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kam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kam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tkam.r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tkam.ru" TargetMode="External"/><Relationship Id="rId5" Type="http://schemas.openxmlformats.org/officeDocument/2006/relationships/hyperlink" Target="mailto:info@netkam.ru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tkam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tkam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kam.ru/blog/projects/kukmara-polnoe-rukovodstvo-prodvizhenie-internet-magazina-posud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tkam.ru/service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nfo@netkam.ru" TargetMode="External"/><Relationship Id="rId7" Type="http://schemas.openxmlformats.org/officeDocument/2006/relationships/hyperlink" Target="https://www.netkam.ru/blog/seo/poiskovoe-prodvizhenie-internet-magazina-sistem-vodootvoda-kak-my-uvelichili-regulyarnye-obrascheniya-na-200-s-novym-saytom.html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netkam.ru/blog/projects/kukmara-polnoe-rukovodstvo-prodvizhenie-internet-magazina-posudy.html" TargetMode="External"/><Relationship Id="rId5" Type="http://schemas.openxmlformats.org/officeDocument/2006/relationships/hyperlink" Target="https://www.netkam.ru/blog/projects/kukmara-polnoe-rukovodstvo-prodvizhenie-internet-magazina-posudy-chast-2.htmlernet-magazina-posudy.html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netkam.ru/services/free-audit/" TargetMode="External"/><Relationship Id="rId9" Type="http://schemas.openxmlformats.org/officeDocument/2006/relationships/hyperlink" Target="https://www.netkam.ru/servic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kam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917" y="1744399"/>
            <a:ext cx="2660624" cy="33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3091725" y="5548525"/>
            <a:ext cx="38847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БРИФ </a:t>
            </a:r>
            <a:endParaRPr sz="27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НА БЕСПЛАТНЫЙ АУДИТ ИНТЕРНЕТ-МАРКЕТИНГА</a:t>
            </a:r>
            <a:endParaRPr sz="24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3203325" y="9563275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3279525" y="9563275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8975" y="7486825"/>
            <a:ext cx="402743" cy="4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/>
        </p:nvSpPr>
        <p:spPr>
          <a:xfrm>
            <a:off x="4914136" y="237126"/>
            <a:ext cx="1590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НАШИ ДОСТИЖЕНИЯ</a:t>
            </a:r>
            <a:endParaRPr sz="1200" b="1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762000" y="9542825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838200" y="9542825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sz="1400" b="1" i="0" u="none" strike="noStrike" cap="non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1497" y="132264"/>
            <a:ext cx="612075" cy="6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DF6011-EF60-52A5-41E6-AEFBF7B71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77" y="947830"/>
            <a:ext cx="5104443" cy="359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D32BC-3A82-4C19-80C3-18758AA10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388" y="4754879"/>
            <a:ext cx="3998852" cy="5531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/>
        </p:nvSpPr>
        <p:spPr>
          <a:xfrm>
            <a:off x="4914136" y="237126"/>
            <a:ext cx="1590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НАШИ ДОСТИЖЕНИЯ</a:t>
            </a:r>
            <a:endParaRPr sz="1200" b="1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762000" y="9542825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838200" y="9542825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sz="1400" b="1" i="0" u="none" strike="noStrike" cap="non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1497" y="132264"/>
            <a:ext cx="612075" cy="6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560" y="5821680"/>
            <a:ext cx="5532122" cy="368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9D1CBE-5627-EA40-874D-CFEE9D03E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45" y="745488"/>
            <a:ext cx="3673595" cy="52133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868475" y="672650"/>
            <a:ext cx="21624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Набережные Челны, 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IT— парк, офис А708 А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+7 8552 474 000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2892FF"/>
                </a:solidFill>
                <a:latin typeface="Manrope"/>
                <a:ea typeface="Manrope"/>
                <a:cs typeface="Manrope"/>
                <a:sym typeface="Manrope"/>
              </a:rPr>
              <a:t>info@netkam.ru </a:t>
            </a:r>
            <a:endParaRPr dirty="0">
              <a:solidFill>
                <a:srgbClr val="2892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25" y="395200"/>
            <a:ext cx="1928523" cy="244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800" y="9582149"/>
            <a:ext cx="612075" cy="6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1184575" y="3680500"/>
            <a:ext cx="5846100" cy="6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Неткам — интернет-агентство полного цикла. На рынке интернет-маркетинга с 2006 года. Среди сотрудников более 25 профильных специалистов для выполнения бизнес-задач в любом объеме: fullstack-разработчики, UX/UI дизайнеры, seo-отдел, отдел контекстной и таргетированной рекламы, интернет-маркетологи и руководители проектов. Студия входит в ТОП-20 агентств России по созданию и продвижению сайтов в 202</a:t>
            </a:r>
            <a:r>
              <a:rPr lang="en-US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3</a:t>
            </a: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году. 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Сегодня мы являемся резидентами It-парка, регулярно подтверждаем статус сертифицированного агентства Яндекса и партнера Google, занимаем лидирующие позиции в области веб-разработок и продвижения интернет-проектов: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— Более 700 сайтов разработано компанией с момента основания.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— Одновременно 200 проектов на продвижении в интернете.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anrope"/>
                <a:sym typeface="Manrope"/>
              </a:rPr>
              <a:t>— </a:t>
            </a:r>
            <a:r>
              <a:rPr lang="ru-RU" dirty="0">
                <a:solidFill>
                  <a:schemeClr val="dk1"/>
                </a:solidFill>
                <a:latin typeface="Manrope"/>
              </a:rPr>
              <a:t>Золотой сертифицированный партнер-разработчик на </a:t>
            </a:r>
            <a:r>
              <a:rPr lang="en-US" dirty="0">
                <a:solidFill>
                  <a:schemeClr val="dk1"/>
                </a:solidFill>
                <a:latin typeface="Manrope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anrope"/>
              </a:rPr>
              <a:t>cms</a:t>
            </a:r>
            <a:r>
              <a:rPr lang="en-US" dirty="0">
                <a:solidFill>
                  <a:schemeClr val="dk1"/>
                </a:solidFill>
                <a:latin typeface="Manrop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Manrope"/>
              </a:rPr>
              <a:t>Битрикс</a:t>
            </a:r>
            <a:r>
              <a:rPr lang="ru-RU" dirty="0">
                <a:solidFill>
                  <a:schemeClr val="dk1"/>
                </a:solidFill>
                <a:latin typeface="Manrope"/>
              </a:rPr>
              <a:t> и </a:t>
            </a:r>
            <a:r>
              <a:rPr lang="ru-RU" dirty="0" err="1">
                <a:solidFill>
                  <a:schemeClr val="dk1"/>
                </a:solidFill>
                <a:latin typeface="Manrope"/>
              </a:rPr>
              <a:t>Неткет</a:t>
            </a:r>
            <a:r>
              <a:rPr lang="ru-RU" dirty="0">
                <a:solidFill>
                  <a:schemeClr val="dk1"/>
                </a:solidFill>
                <a:latin typeface="Manrope"/>
              </a:rPr>
              <a:t>.</a:t>
            </a:r>
            <a:endParaRPr lang="ru-RU" dirty="0">
              <a:solidFill>
                <a:schemeClr val="dk1"/>
              </a:solidFill>
              <a:latin typeface="Manrope"/>
              <a:sym typeface="Manrop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— 1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8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-е место в ежегодном рейтинге разработ</a:t>
            </a:r>
            <a:r>
              <a:rPr lang="ru-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чиков, продвигающих сайты,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Рейтинг Рунета — 2023;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— 34-е место в ежегодном рейтинге SEO-компаний России, продвигающих интернет-магазины, Рейтинг Рунета — 2023;.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— 46-е место в ежегодном рейтинге SEO-компаний России, Рейтинг Рунета — 202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3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922300" y="1880550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6"/>
          <p:cNvSpPr txBox="1"/>
          <p:nvPr/>
        </p:nvSpPr>
        <p:spPr>
          <a:xfrm>
            <a:off x="4998500" y="1880550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/>
        </p:nvSpPr>
        <p:spPr>
          <a:xfrm>
            <a:off x="4868475" y="672650"/>
            <a:ext cx="21624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Набережные Челны, 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IT— парк, офис А708 А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+7 8552 474 000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2892FF"/>
                </a:solidFill>
                <a:latin typeface="Manrope"/>
                <a:ea typeface="Manrope"/>
                <a:cs typeface="Manrope"/>
                <a:sym typeface="Manrope"/>
              </a:rPr>
              <a:t>info@netkam.ru </a:t>
            </a:r>
            <a:endParaRPr dirty="0">
              <a:solidFill>
                <a:srgbClr val="2892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25" y="395200"/>
            <a:ext cx="1928523" cy="244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800" y="9582149"/>
            <a:ext cx="612075" cy="6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/>
          <p:nvPr/>
        </p:nvSpPr>
        <p:spPr>
          <a:xfrm>
            <a:off x="1189875" y="3240375"/>
            <a:ext cx="5841000" cy="6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ДЛЯ ЧЕГО ЗАПОЛНЯТЬ БРИФ НА АУДИТ</a:t>
            </a:r>
            <a:endParaRPr sz="18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Этот бриф нужен для того, чтобы мы смогли провести аналитику вашего сайта и дать актуальные рекомендации по продвижению. 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СРОКИ ПОДГОТОВКИ АУДИТА</a:t>
            </a:r>
            <a:endParaRPr sz="18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Сроки подготовки бесплатного аудита — </a:t>
            </a:r>
            <a:r>
              <a:rPr lang="ru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от 3 до 10 рабочих дней</a:t>
            </a: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 Аудит выполняется в порядке очередности.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КУДА ОТПРАВЛЯТЬ</a:t>
            </a:r>
            <a:endParaRPr sz="18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Отправляйте бриф на </a:t>
            </a:r>
            <a:r>
              <a:rPr lang="ru" u="sng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5"/>
              </a:rPr>
              <a:t>info@netkam.ru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4922300" y="1880550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4998500" y="1880550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/>
        </p:nvSpPr>
        <p:spPr>
          <a:xfrm>
            <a:off x="4868475" y="672650"/>
            <a:ext cx="21624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Набережные Челны, 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IT— парк, офис А708 А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+7 8552 474 000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92FF"/>
                </a:solidFill>
                <a:latin typeface="Manrope"/>
                <a:ea typeface="Manrope"/>
                <a:cs typeface="Manrope"/>
                <a:sym typeface="Manrope"/>
              </a:rPr>
              <a:t>info@netkam.ru </a:t>
            </a:r>
            <a:endParaRPr>
              <a:solidFill>
                <a:srgbClr val="2892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25" y="395200"/>
            <a:ext cx="1928523" cy="2442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/>
        </p:nvSpPr>
        <p:spPr>
          <a:xfrm>
            <a:off x="1189875" y="3240375"/>
            <a:ext cx="5841000" cy="6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ВОПРОСЫ БРИФА</a:t>
            </a: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4922300" y="1880550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8"/>
          <p:cNvSpPr txBox="1"/>
          <p:nvPr/>
        </p:nvSpPr>
        <p:spPr>
          <a:xfrm>
            <a:off x="4998500" y="1880550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aphicFrame>
        <p:nvGraphicFramePr>
          <p:cNvPr id="133" name="Google Shape;133;p28"/>
          <p:cNvGraphicFramePr/>
          <p:nvPr/>
        </p:nvGraphicFramePr>
        <p:xfrm>
          <a:off x="1189875" y="3776975"/>
          <a:ext cx="5655000" cy="6328955"/>
        </p:xfrm>
        <a:graphic>
          <a:graphicData uri="http://schemas.openxmlformats.org/drawingml/2006/table">
            <a:tbl>
              <a:tblPr>
                <a:noFill/>
                <a:tableStyleId>{37FC6E63-4D8F-4999-AE8D-8AA4A9650F30}</a:tableStyleId>
              </a:tblPr>
              <a:tblGrid>
                <a:gridCol w="30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Как к вам обращаться?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Полное название компании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Электронная почта для отправки готового аудита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Какие поисковые системы (Яндекс, Google или иные) приоритетны для вас в плане продвижения?  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Какие продукты или услуги наиболее важны для вас в плане продвижения?</a:t>
                      </a:r>
                      <a:endParaRPr sz="1200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*Желательны ссылки на соответствующие разделы и ваши комментарии.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Какие вопросы вы хотите решить с помощью аудита?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География продаж - например, вся Россия и СНГ или только Казань или Приволжский ФО.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>
            <a:off x="4868475" y="672650"/>
            <a:ext cx="21624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Набережные Челны, 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IT— парк, офис А708 А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+7 8552 474 000</a:t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92FF"/>
                </a:solidFill>
                <a:latin typeface="Manrope"/>
                <a:ea typeface="Manrope"/>
                <a:cs typeface="Manrope"/>
                <a:sym typeface="Manrope"/>
              </a:rPr>
              <a:t>info@netkam.ru </a:t>
            </a:r>
            <a:endParaRPr>
              <a:solidFill>
                <a:srgbClr val="2892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25" y="395200"/>
            <a:ext cx="1928523" cy="244255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 txBox="1"/>
          <p:nvPr/>
        </p:nvSpPr>
        <p:spPr>
          <a:xfrm>
            <a:off x="1189875" y="3240375"/>
            <a:ext cx="5841000" cy="6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ВОПРОСЫ БРИФА, ПРОДОЛЖЕНИЕ</a:t>
            </a: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4922300" y="1880550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9"/>
          <p:cNvSpPr txBox="1"/>
          <p:nvPr/>
        </p:nvSpPr>
        <p:spPr>
          <a:xfrm>
            <a:off x="4998500" y="1880550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aphicFrame>
        <p:nvGraphicFramePr>
          <p:cNvPr id="143" name="Google Shape;143;p29"/>
          <p:cNvGraphicFramePr/>
          <p:nvPr>
            <p:extLst>
              <p:ext uri="{D42A27DB-BD31-4B8C-83A1-F6EECF244321}">
                <p14:modId xmlns:p14="http://schemas.microsoft.com/office/powerpoint/2010/main" val="3657372643"/>
              </p:ext>
            </p:extLst>
          </p:nvPr>
        </p:nvGraphicFramePr>
        <p:xfrm>
          <a:off x="1189875" y="3776975"/>
          <a:ext cx="5655000" cy="6234375"/>
        </p:xfrm>
        <a:graphic>
          <a:graphicData uri="http://schemas.openxmlformats.org/drawingml/2006/table">
            <a:tbl>
              <a:tblPr>
                <a:noFill/>
                <a:tableStyleId>{37FC6E63-4D8F-4999-AE8D-8AA4A9650F30}</a:tableStyleId>
              </a:tblPr>
              <a:tblGrid>
                <a:gridCol w="30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Прямые конкуренты: укажите 2-3 прямых конкурентов в вашем ценовом сегменте, работающих в вашем регионе присутствия. Укажите адреса их сайтов. </a:t>
                      </a:r>
                      <a:endParaRPr sz="12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Любая полезная информация о сайте, которую вы хотели бы нам сообщить.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Доступ к сервису Яндекс.Метрика для почтового ящика </a:t>
                      </a:r>
                      <a:r>
                        <a:rPr lang="ru" sz="1200" b="1">
                          <a:solidFill>
                            <a:srgbClr val="1155CC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netkam2020@yandex.ru</a:t>
                      </a:r>
                      <a:r>
                        <a:rPr lang="ru" sz="1200" b="1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 *Внимание! При отсутствии доступов к сервису невозможно подготовить детальный аудит сайта и дать индивидуальные рекомендации для продвижения.</a:t>
                      </a:r>
                      <a:endParaRPr sz="12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646" y="252621"/>
            <a:ext cx="725129" cy="738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4931225" y="772975"/>
            <a:ext cx="1590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1175675" y="3415100"/>
            <a:ext cx="5855100" cy="6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Что вы получите?</a:t>
            </a:r>
            <a:b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</a:b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Анализ сайта по 6 областям</a:t>
            </a:r>
            <a:endParaRPr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Видимость сайта и источники трафика (при предоставлении Метрики);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Отказы и их причины — проверяем ситуацию с отказами на сайте (при предоставлении Метрики);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Базовые настройки ;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Техническая оптимизация;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Контент и SEO-оптимизация;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Анализ коммерческих факторов и юзабилити.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Понимание, что сделать уже сейчас</a:t>
            </a:r>
            <a:endParaRPr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Мы всегда указываем, какие работы на сайте надо выполнить в первую очередь. То, без чего площадка не будет расти.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Если обнаружим критические ошибки безопасности или грубые SEO-ошибки, грозящие фильтром, — обязательно скажем об этом!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175675" y="1240000"/>
            <a:ext cx="58551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ПЛАН РАБОТ И МЕРОПРИЯТИЯ</a:t>
            </a:r>
            <a:endParaRPr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1237325" y="1872900"/>
            <a:ext cx="5325900" cy="1293300"/>
          </a:xfrm>
          <a:prstGeom prst="roundRect">
            <a:avLst>
              <a:gd name="adj" fmla="val 6956"/>
            </a:avLst>
          </a:prstGeom>
          <a:solidFill>
            <a:srgbClr val="FFD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325" y="2168745"/>
            <a:ext cx="713074" cy="7139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1587400" y="1985625"/>
            <a:ext cx="47046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Основная цель бесплатного аудита — ответить на вопросы: почему сайт не растет? Почему на нем нет трафика или заказов?</a:t>
            </a: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1399325" y="8553750"/>
            <a:ext cx="17343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КЕЙС КУКМАРА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5899463" y="8340150"/>
            <a:ext cx="7812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ВСЕ 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УСЛУГИ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161" name="Google Shape;161;p31"/>
          <p:cNvGrpSpPr/>
          <p:nvPr/>
        </p:nvGrpSpPr>
        <p:grpSpPr>
          <a:xfrm>
            <a:off x="1175675" y="1698575"/>
            <a:ext cx="5728475" cy="1773900"/>
            <a:chOff x="1175675" y="1698575"/>
            <a:chExt cx="5728475" cy="1773900"/>
          </a:xfrm>
        </p:grpSpPr>
        <p:sp>
          <p:nvSpPr>
            <p:cNvPr id="162" name="Google Shape;162;p31"/>
            <p:cNvSpPr/>
            <p:nvPr/>
          </p:nvSpPr>
          <p:spPr>
            <a:xfrm>
              <a:off x="1175675" y="1698575"/>
              <a:ext cx="2544300" cy="1773900"/>
            </a:xfrm>
            <a:prstGeom prst="roundRect">
              <a:avLst>
                <a:gd name="adj" fmla="val 6956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>
                  <a:latin typeface="Manrope"/>
                  <a:ea typeface="Manrope"/>
                  <a:cs typeface="Manrope"/>
                  <a:sym typeface="Manrope"/>
                </a:rPr>
                <a:t>Внедрение своими силами</a:t>
              </a:r>
              <a:endParaRPr b="1"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3815050" y="1698575"/>
              <a:ext cx="3089100" cy="1773900"/>
            </a:xfrm>
            <a:prstGeom prst="roundRect">
              <a:avLst>
                <a:gd name="adj" fmla="val 6956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anrope"/>
                  <a:ea typeface="Manrope"/>
                  <a:cs typeface="Manrope"/>
                  <a:sym typeface="Manrope"/>
                </a:rPr>
                <a:t>Аудит ни к чему вас не обязывает. Вы вправе действовать своими силами. Мы же, со своей стороны, гарантируем: данные по сайту останутся конфиденциальны.</a:t>
              </a:r>
              <a:endParaRPr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164" name="Google Shape;164;p31"/>
          <p:cNvSpPr txBox="1"/>
          <p:nvPr/>
        </p:nvSpPr>
        <p:spPr>
          <a:xfrm>
            <a:off x="1175675" y="1080450"/>
            <a:ext cx="5855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ЧТО ДАЛЬШЕ?</a:t>
            </a: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165" name="Google Shape;165;p31"/>
          <p:cNvGrpSpPr/>
          <p:nvPr/>
        </p:nvGrpSpPr>
        <p:grpSpPr>
          <a:xfrm>
            <a:off x="1175675" y="3638700"/>
            <a:ext cx="5728475" cy="2621700"/>
            <a:chOff x="1175688" y="1698575"/>
            <a:chExt cx="5728475" cy="2621700"/>
          </a:xfrm>
        </p:grpSpPr>
        <p:sp>
          <p:nvSpPr>
            <p:cNvPr id="166" name="Google Shape;166;p31"/>
            <p:cNvSpPr/>
            <p:nvPr/>
          </p:nvSpPr>
          <p:spPr>
            <a:xfrm>
              <a:off x="1175688" y="1698575"/>
              <a:ext cx="2544300" cy="2621700"/>
            </a:xfrm>
            <a:prstGeom prst="roundRect">
              <a:avLst>
                <a:gd name="adj" fmla="val 6956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>
                  <a:latin typeface="Manrope"/>
                  <a:ea typeface="Manrope"/>
                  <a:cs typeface="Manrope"/>
                  <a:sym typeface="Manrope"/>
                </a:rPr>
                <a:t>Только правки по аудиту</a:t>
              </a:r>
              <a:endParaRPr b="1"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3815063" y="1698575"/>
              <a:ext cx="3089100" cy="2621700"/>
            </a:xfrm>
            <a:prstGeom prst="roundRect">
              <a:avLst>
                <a:gd name="adj" fmla="val 6956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>
                  <a:latin typeface="Manrope"/>
                  <a:ea typeface="Manrope"/>
                  <a:cs typeface="Manrope"/>
                  <a:sym typeface="Manrope"/>
                </a:rPr>
                <a:t>Рассчитаем стоимость разовых правок по аудиту с привлечением оптимизаторов или программистов. </a:t>
              </a:r>
              <a:endParaRPr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>
                  <a:latin typeface="Manrope"/>
                  <a:ea typeface="Manrope"/>
                  <a:cs typeface="Manrope"/>
                  <a:sym typeface="Manrope"/>
                </a:rPr>
                <a:t>Стоимость работы зависит от количества нормо-часов. </a:t>
              </a:r>
              <a:endParaRPr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 dirty="0">
                  <a:latin typeface="Manrope"/>
                  <a:ea typeface="Manrope"/>
                  <a:cs typeface="Manrope"/>
                  <a:sym typeface="Manrope"/>
                </a:rPr>
                <a:t>Ставка по нормо-часу </a:t>
              </a:r>
              <a:r>
                <a:rPr lang="ru" b="1" dirty="0">
                  <a:solidFill>
                    <a:schemeClr val="dk1"/>
                  </a:solidFill>
                  <a:latin typeface="Manrope"/>
                  <a:ea typeface="Manrope"/>
                  <a:cs typeface="Manrope"/>
                  <a:sym typeface="Manrope"/>
                </a:rPr>
                <a:t>—</a:t>
              </a:r>
              <a:r>
                <a:rPr lang="ru" b="1" dirty="0">
                  <a:latin typeface="Manrope"/>
                  <a:ea typeface="Manrope"/>
                  <a:cs typeface="Manrope"/>
                  <a:sym typeface="Manrope"/>
                </a:rPr>
                <a:t> 2 000 рублей</a:t>
              </a:r>
              <a:endParaRPr b="1" dirty="0"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grpSp>
        <p:nvGrpSpPr>
          <p:cNvPr id="168" name="Google Shape;168;p31"/>
          <p:cNvGrpSpPr/>
          <p:nvPr/>
        </p:nvGrpSpPr>
        <p:grpSpPr>
          <a:xfrm>
            <a:off x="1175675" y="6426625"/>
            <a:ext cx="5728475" cy="3434700"/>
            <a:chOff x="1175688" y="1698575"/>
            <a:chExt cx="5728475" cy="3434700"/>
          </a:xfrm>
        </p:grpSpPr>
        <p:sp>
          <p:nvSpPr>
            <p:cNvPr id="169" name="Google Shape;169;p31"/>
            <p:cNvSpPr/>
            <p:nvPr/>
          </p:nvSpPr>
          <p:spPr>
            <a:xfrm>
              <a:off x="1175688" y="1698575"/>
              <a:ext cx="2544300" cy="3434700"/>
            </a:xfrm>
            <a:prstGeom prst="roundRect">
              <a:avLst>
                <a:gd name="adj" fmla="val 6956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>
                  <a:latin typeface="Manrope"/>
                  <a:ea typeface="Manrope"/>
                  <a:cs typeface="Manrope"/>
                  <a:sym typeface="Manrope"/>
                </a:rPr>
                <a:t>Договор на SEO-продвижение</a:t>
              </a:r>
              <a:endParaRPr b="1"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3815063" y="1698575"/>
              <a:ext cx="3089100" cy="3434700"/>
            </a:xfrm>
            <a:prstGeom prst="roundRect">
              <a:avLst>
                <a:gd name="adj" fmla="val 6956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>
                  <a:latin typeface="Manrope"/>
                  <a:ea typeface="Manrope"/>
                  <a:cs typeface="Manrope"/>
                  <a:sym typeface="Manrope"/>
                </a:rPr>
                <a:t>Подготовим коммерческое предложение на SEO-продвижение с оплатой по трафику или по позициям. </a:t>
              </a:r>
              <a:endParaRPr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>
                  <a:latin typeface="Manrope"/>
                  <a:ea typeface="Manrope"/>
                  <a:cs typeface="Manrope"/>
                  <a:sym typeface="Manrope"/>
                </a:rPr>
                <a:t>Возможно введение порога по оплате: даже если мы превысим KPI, вы не будете платить больше установленной суммы. Порог мы прописываем в договоре.</a:t>
              </a:r>
              <a:endParaRPr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anrope"/>
                <a:ea typeface="Manrope"/>
                <a:cs typeface="Manrope"/>
                <a:sym typeface="Manrop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 dirty="0">
                  <a:latin typeface="Manrope"/>
                  <a:ea typeface="Manrope"/>
                  <a:cs typeface="Manrope"/>
                  <a:sym typeface="Manrope"/>
                </a:rPr>
                <a:t>Минимальная оплата продвижения </a:t>
              </a:r>
              <a:r>
                <a:rPr lang="ru" b="1" dirty="0">
                  <a:solidFill>
                    <a:schemeClr val="dk1"/>
                  </a:solidFill>
                  <a:latin typeface="Manrope"/>
                  <a:ea typeface="Manrope"/>
                  <a:cs typeface="Manrope"/>
                  <a:sym typeface="Manrope"/>
                </a:rPr>
                <a:t>—</a:t>
              </a:r>
              <a:r>
                <a:rPr lang="ru" b="1" dirty="0">
                  <a:latin typeface="Manrope"/>
                  <a:ea typeface="Manrope"/>
                  <a:cs typeface="Manrope"/>
                  <a:sym typeface="Manrope"/>
                </a:rPr>
                <a:t> от 20 000 рублей/месяц</a:t>
              </a:r>
              <a:endParaRPr b="1" dirty="0"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/>
        </p:nvSpPr>
        <p:spPr>
          <a:xfrm>
            <a:off x="1237325" y="1117459"/>
            <a:ext cx="58551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Анализ оптимизации сайтов — это задача, которую команда Неткам успешно решает для сотен компаний. Долгое время мы разрабатываем и продвигаем сайты, достигая хороших результатов. </a:t>
            </a:r>
            <a:endParaRPr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Manrope"/>
              </a:rPr>
              <a:t>Аудит демонстрирует наш опыт и понимание трендов e—</a:t>
            </a:r>
            <a:r>
              <a:rPr lang="ru-RU" sz="1300" dirty="0" err="1">
                <a:solidFill>
                  <a:schemeClr val="dk1"/>
                </a:solidFill>
                <a:latin typeface="Manrope"/>
              </a:rPr>
              <a:t>commerce</a:t>
            </a:r>
            <a:r>
              <a:rPr lang="ru-RU" sz="1300" dirty="0">
                <a:solidFill>
                  <a:schemeClr val="dk1"/>
                </a:solidFill>
                <a:latin typeface="Manrope"/>
              </a:rPr>
              <a:t>, как в классическом SEO, так и в маркетинге.</a:t>
            </a:r>
            <a:endParaRPr sz="1300" dirty="0">
              <a:solidFill>
                <a:schemeClr val="dk1"/>
              </a:solidFill>
              <a:latin typeface="Manrope"/>
              <a:sym typeface="Manrope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1237325" y="2775625"/>
            <a:ext cx="58551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По вопросам начала сотрудничества:</a:t>
            </a:r>
            <a:endParaRPr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— звоните по телефону +7 8552 474000;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— пишите на почту </a:t>
            </a:r>
            <a:r>
              <a:rPr lang="ru" sz="1300" u="sng" dirty="0">
                <a:solidFill>
                  <a:srgbClr val="2892FF"/>
                </a:solid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info@netkam.ru</a:t>
            </a:r>
            <a:r>
              <a:rPr lang="ru" sz="1300" dirty="0">
                <a:solidFill>
                  <a:srgbClr val="2892FF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ru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Мы работаем с 9:00 до 19:00</a:t>
            </a:r>
            <a:endParaRPr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Подробнее об </a:t>
            </a:r>
            <a:r>
              <a:rPr lang="ru" sz="1300" u="sng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4"/>
              </a:rPr>
              <a:t>аудитах</a:t>
            </a:r>
            <a:endParaRPr sz="1300" dirty="0">
              <a:solidFill>
                <a:srgbClr val="2892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77" name="Google Shape;177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7325" y="7332200"/>
            <a:ext cx="2058325" cy="16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56650" y="7332200"/>
            <a:ext cx="2058325" cy="16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75975" y="7332202"/>
            <a:ext cx="1228183" cy="16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1399325" y="8553750"/>
            <a:ext cx="17343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КЕЙС КУКМАРА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3618663" y="8553750"/>
            <a:ext cx="17343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КЕЙС ДЕССА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5899463" y="8340150"/>
            <a:ext cx="7812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ВСЕ 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УСЛУГИ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2678825" y="9607563"/>
            <a:ext cx="24429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С уважением — руководитель </a:t>
            </a:r>
            <a:endParaRPr sz="1200" i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РА Неткам , Айрат Мустафин</a:t>
            </a:r>
            <a:endParaRPr sz="1200" i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                                                                                             </a:t>
            </a:r>
            <a:endParaRPr sz="12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6263" y="9162400"/>
            <a:ext cx="195262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/>
        </p:nvSpPr>
        <p:spPr>
          <a:xfrm>
            <a:off x="4914136" y="237126"/>
            <a:ext cx="1590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НАШИ ДОСТИЖЕНИЯ</a:t>
            </a:r>
            <a:endParaRPr sz="1200" b="1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762000" y="9542825"/>
            <a:ext cx="1210500" cy="403500"/>
          </a:xfrm>
          <a:prstGeom prst="roundRect">
            <a:avLst>
              <a:gd name="adj" fmla="val 16667"/>
            </a:avLst>
          </a:prstGeom>
          <a:solidFill>
            <a:srgbClr val="303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838200" y="9542825"/>
            <a:ext cx="11343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800" tIns="63800" rIns="63800" bIns="638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netkam.ru</a:t>
            </a:r>
            <a:endParaRPr sz="1400" b="1" i="0" u="none" strike="noStrike" cap="non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1497" y="132264"/>
            <a:ext cx="612075" cy="6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966AB1-6079-6B9C-9B8E-FF50322C0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92" y="745488"/>
            <a:ext cx="3437730" cy="48864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B3F0C-9F20-DC7D-239E-7FE760B12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468" y="4858131"/>
            <a:ext cx="3467416" cy="4886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842</Words>
  <Application>Microsoft Office PowerPoint</Application>
  <PresentationFormat>Произвольный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Manrope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Ильмир</cp:lastModifiedBy>
  <cp:revision>10</cp:revision>
  <dcterms:modified xsi:type="dcterms:W3CDTF">2023-05-30T08:32:26Z</dcterms:modified>
</cp:coreProperties>
</file>